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69" r:id="rId6"/>
    <p:sldId id="257" r:id="rId7"/>
    <p:sldId id="270" r:id="rId8"/>
    <p:sldId id="258" r:id="rId9"/>
    <p:sldId id="273" r:id="rId10"/>
    <p:sldId id="274" r:id="rId11"/>
    <p:sldId id="260" r:id="rId12"/>
    <p:sldId id="262" r:id="rId13"/>
    <p:sldId id="264" r:id="rId14"/>
    <p:sldId id="263" r:id="rId15"/>
    <p:sldId id="267" r:id="rId16"/>
    <p:sldId id="268" r:id="rId17"/>
    <p:sldId id="266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B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624F0-145F-499D-A336-A08F6B3B77F0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60166A-4104-467A-984F-5B5B941007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55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Introductions – Sarah &amp; 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1377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3793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952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572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1809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278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09957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008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814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Model teaching a sound - 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7432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Sarah – explain blending. Lauren -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30555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109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505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0166A-4104-467A-984F-5B5B94100762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618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1528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100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75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82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148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66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93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0631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18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7740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4475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26FF-24C9-4CF0-BF0B-47BDA1AF6312}" type="datetimeFigureOut">
              <a:rPr lang="en-GB" smtClean="0"/>
              <a:t>30/04/2023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2105F-1226-481A-A5C2-AA68CB1847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563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christophersacademy.org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ittlewandlelettersandsounds.org.uk/resources/for-parents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rbaldwin@bestacaemies.org.uk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3569" y="1772816"/>
            <a:ext cx="7366308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6000" b="1" i="0" u="none" strike="noStrike" cap="none" normalizeH="0" baseline="0" dirty="0">
                <a:ln>
                  <a:noFill/>
                </a:ln>
                <a:solidFill>
                  <a:srgbClr val="943634"/>
                </a:solidFill>
                <a:effectLst/>
                <a:latin typeface="Leelawadee" pitchFamily="34" charset="-34"/>
                <a:ea typeface="Calibri" pitchFamily="34" charset="0"/>
                <a:cs typeface="Leelawadee" pitchFamily="34" charset="-34"/>
              </a:rPr>
              <a:t>  </a:t>
            </a:r>
            <a:endParaRPr kumimoji="0" lang="en-GB" altLang="en-US" sz="4800" b="1" i="0" u="none" strike="noStrike" cap="none" normalizeH="0" baseline="0" dirty="0">
              <a:ln>
                <a:noFill/>
              </a:ln>
              <a:solidFill>
                <a:srgbClr val="943634"/>
              </a:solidFill>
              <a:effectLst/>
              <a:latin typeface="Leelawadee" pitchFamily="34" charset="-34"/>
              <a:ea typeface="Calibri" pitchFamily="34" charset="0"/>
              <a:cs typeface="Leelawadee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943634"/>
                </a:solidFill>
                <a:effectLst/>
                <a:latin typeface="Cavolini"/>
                <a:ea typeface="Calibri" pitchFamily="34" charset="0"/>
                <a:cs typeface="Leelawadee"/>
              </a:rPr>
              <a:t>Introduction to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943634"/>
                </a:solidFill>
                <a:effectLst/>
                <a:latin typeface="Cavolini"/>
                <a:ea typeface="Calibri" pitchFamily="34" charset="0"/>
                <a:cs typeface="Leelawadee"/>
              </a:rPr>
              <a:t>Phonics</a:t>
            </a:r>
            <a:r>
              <a:rPr lang="en-GB" altLang="en-US" sz="5400" b="1" dirty="0">
                <a:solidFill>
                  <a:srgbClr val="943634"/>
                </a:solidFill>
                <a:latin typeface="Cavolini"/>
                <a:ea typeface="Calibri" pitchFamily="34" charset="0"/>
                <a:cs typeface="Leelawadee"/>
              </a:rPr>
              <a:t> </a:t>
            </a: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943634"/>
                </a:solidFill>
                <a:effectLst/>
                <a:latin typeface="Cavolini"/>
                <a:ea typeface="Calibri" pitchFamily="34" charset="0"/>
                <a:cs typeface="Leelawadee"/>
              </a:rPr>
              <a:t>Workshop</a:t>
            </a:r>
            <a:endParaRPr lang="en-GB" altLang="en-US" sz="5400" b="1" i="0" u="none" strike="noStrike" cap="none" normalizeH="0" baseline="0" dirty="0">
              <a:ln>
                <a:noFill/>
              </a:ln>
              <a:solidFill>
                <a:srgbClr val="943634"/>
              </a:solidFill>
              <a:effectLst/>
              <a:latin typeface="Cavolini"/>
              <a:ea typeface="Calibri" pitchFamily="34" charset="0"/>
              <a:cs typeface="Leelawadee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5400" b="1" dirty="0">
                <a:solidFill>
                  <a:srgbClr val="943634"/>
                </a:solidFill>
                <a:latin typeface="Cavolini"/>
                <a:ea typeface="Calibri" pitchFamily="34" charset="0"/>
                <a:cs typeface="Leelawadee"/>
              </a:rPr>
              <a:t> </a:t>
            </a: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943634"/>
                </a:solidFill>
                <a:effectLst/>
                <a:latin typeface="Cavolini"/>
                <a:ea typeface="Calibri" pitchFamily="34" charset="0"/>
                <a:cs typeface="Leelawadee"/>
              </a:rPr>
              <a:t>for Parents</a:t>
            </a:r>
            <a:endParaRPr lang="en-GB" altLang="en-US" sz="5400" b="0" i="0" u="none" strike="noStrike" cap="none" normalizeH="0" baseline="0" dirty="0">
              <a:ln>
                <a:noFill/>
              </a:ln>
              <a:effectLst/>
              <a:latin typeface="Cavolini"/>
              <a:cs typeface="Leelawadee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943634"/>
                </a:solidFill>
                <a:effectLst/>
                <a:latin typeface="Cavolini"/>
                <a:ea typeface="Calibri" pitchFamily="34" charset="0"/>
                <a:cs typeface="Leelawadee"/>
              </a:rPr>
              <a:t>April </a:t>
            </a:r>
            <a:r>
              <a:rPr lang="en-GB" altLang="en-US" sz="5400" b="1" dirty="0">
                <a:solidFill>
                  <a:srgbClr val="943634"/>
                </a:solidFill>
                <a:latin typeface="Cavolini"/>
                <a:ea typeface="Calibri" pitchFamily="34" charset="0"/>
                <a:cs typeface="Leelawadee"/>
              </a:rPr>
              <a:t>2023</a:t>
            </a:r>
            <a:endParaRPr lang="en-GB" altLang="en-US" sz="5400" b="0" i="0" u="none" strike="noStrike" cap="none" normalizeH="0" baseline="0" dirty="0">
              <a:ln>
                <a:noFill/>
              </a:ln>
              <a:effectLst/>
              <a:latin typeface="Cavolini"/>
              <a:cs typeface="Arial" pitchFamily="34" charset="0"/>
            </a:endParaRPr>
          </a:p>
        </p:txBody>
      </p:sp>
      <p:pic>
        <p:nvPicPr>
          <p:cNvPr id="3074" name="Picture 1" descr="Description: iMac2:Users:mac8:Desktop:Marks Work:St. Christophers Academy:4688 - Logo Design &amp; Stationary:Letterhead word docs:St Christophers Letterhead TOP-01.tif">
            <a:extLst>
              <a:ext uri="{FF2B5EF4-FFF2-40B4-BE49-F238E27FC236}">
                <a16:creationId xmlns:a16="http://schemas.microsoft.com/office/drawing/2014/main" id="{09A6E44C-244F-4F05-B5DF-4ED7379443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91"/>
          <a:stretch/>
        </p:blipFill>
        <p:spPr bwMode="auto">
          <a:xfrm>
            <a:off x="2393646" y="332656"/>
            <a:ext cx="3946153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9336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volini"/>
                <a:cs typeface="Cavolini"/>
              </a:rPr>
              <a:t>Workshop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>
                <a:latin typeface="Cavolini"/>
                <a:cs typeface="Cavolini"/>
              </a:rPr>
              <a:t>To provide an overview of the phonics curriculum at St Christopher’s Academy.</a:t>
            </a:r>
          </a:p>
          <a:p>
            <a:pPr marL="0" indent="0">
              <a:buNone/>
            </a:pPr>
            <a:endParaRPr lang="en-GB" dirty="0">
              <a:latin typeface="Cavolini"/>
              <a:cs typeface="Cavolini"/>
            </a:endParaRPr>
          </a:p>
          <a:p>
            <a:r>
              <a:rPr lang="en-GB" dirty="0">
                <a:latin typeface="Cavolini"/>
                <a:cs typeface="Cavolini"/>
              </a:rPr>
              <a:t>To provide access to materials and support so that you can fully support your child with their reading and writing at home.</a:t>
            </a:r>
          </a:p>
          <a:p>
            <a:endParaRPr lang="en-GB" dirty="0">
              <a:latin typeface="Cavolini"/>
              <a:cs typeface="Cavolini"/>
            </a:endParaRPr>
          </a:p>
          <a:p>
            <a:r>
              <a:rPr lang="en-GB" dirty="0">
                <a:latin typeface="Cavolini"/>
                <a:cs typeface="Cavolini"/>
              </a:rPr>
              <a:t>Information, demonstration and time for Q&amp;A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667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88840"/>
            <a:ext cx="8352928" cy="456792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Cavolini"/>
                <a:cs typeface="Cavolini"/>
              </a:rPr>
              <a:t>At St Christopher's Academy, we use the</a:t>
            </a:r>
            <a:r>
              <a:rPr lang="en-GB" b="1" dirty="0">
                <a:latin typeface="Cavolini"/>
                <a:cs typeface="Cavolini"/>
              </a:rPr>
              <a:t> Little Wandle </a:t>
            </a:r>
            <a:r>
              <a:rPr lang="en-GB" dirty="0">
                <a:latin typeface="Cavolini"/>
                <a:cs typeface="Cavolini"/>
              </a:rPr>
              <a:t>programme as our systematic, synthetic phonics (SSP) to teach early reading and spelling. </a:t>
            </a:r>
          </a:p>
          <a:p>
            <a:pPr marL="0" indent="0">
              <a:buNone/>
            </a:pPr>
            <a:endParaRPr lang="en-GB" sz="44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b="1" dirty="0">
                <a:latin typeface="Cavolini"/>
                <a:cs typeface="Cavolini"/>
              </a:rPr>
              <a:t>Phonics</a:t>
            </a:r>
            <a:r>
              <a:rPr lang="en-GB" dirty="0">
                <a:latin typeface="Cavolini"/>
                <a:cs typeface="Cavolini"/>
              </a:rPr>
              <a:t> is making connections between the sounds of our spoken words and the letters that are used to write them down. </a:t>
            </a:r>
          </a:p>
        </p:txBody>
      </p:sp>
      <p:pic>
        <p:nvPicPr>
          <p:cNvPr id="1026" name="Picture 2" descr="Little Wandle Letters and Sounds Revised 💙 (@LettersSounds) / Twitter">
            <a:extLst>
              <a:ext uri="{FF2B5EF4-FFF2-40B4-BE49-F238E27FC236}">
                <a16:creationId xmlns:a16="http://schemas.microsoft.com/office/drawing/2014/main" id="{A582BF0E-D426-4257-928F-AF037ADF6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88640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715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189" y="487422"/>
            <a:ext cx="8352928" cy="5317842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n-GB" sz="4400" dirty="0">
                <a:latin typeface="Cavolini"/>
                <a:cs typeface="Cavolini"/>
              </a:rPr>
              <a:t>Our vision is for </a:t>
            </a:r>
            <a:r>
              <a:rPr lang="en-GB" sz="4400" b="1" dirty="0">
                <a:latin typeface="Cavolini"/>
                <a:cs typeface="Cavolini"/>
              </a:rPr>
              <a:t>every child </a:t>
            </a:r>
            <a:r>
              <a:rPr lang="en-GB" sz="4400" dirty="0">
                <a:latin typeface="Cavolini"/>
                <a:cs typeface="Cavolini"/>
              </a:rPr>
              <a:t>to become a confident and fluent reader </a:t>
            </a:r>
            <a:r>
              <a:rPr lang="en-GB" sz="4400" b="1" dirty="0">
                <a:latin typeface="Cavolini"/>
                <a:cs typeface="Cavolini"/>
              </a:rPr>
              <a:t>at the first attempt</a:t>
            </a:r>
            <a:r>
              <a:rPr lang="en-GB" sz="4400" dirty="0">
                <a:latin typeface="Cavolini"/>
                <a:cs typeface="Cavolini"/>
              </a:rPr>
              <a:t>. </a:t>
            </a:r>
          </a:p>
          <a:p>
            <a:pPr marL="0" indent="0">
              <a:buNone/>
            </a:pPr>
            <a:endParaRPr lang="en-GB" sz="44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4400" dirty="0">
                <a:latin typeface="Cavolini"/>
                <a:cs typeface="Cavolini"/>
              </a:rPr>
              <a:t>Every child learns to read fluently and confidently. </a:t>
            </a:r>
          </a:p>
          <a:p>
            <a:pPr marL="0" indent="0">
              <a:buNone/>
            </a:pPr>
            <a:endParaRPr lang="en-GB" sz="44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4400" dirty="0">
                <a:latin typeface="Cavolini"/>
                <a:cs typeface="Cavolini"/>
              </a:rPr>
              <a:t>Using our method, children in the early years learn to read confidently and fluently. </a:t>
            </a:r>
          </a:p>
          <a:p>
            <a:pPr marL="0" indent="0">
              <a:buNone/>
            </a:pPr>
            <a:endParaRPr lang="en-GB" sz="44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4400" dirty="0">
                <a:latin typeface="Cavolini"/>
                <a:cs typeface="Cavolini"/>
              </a:rPr>
              <a:t>All adults are guided from the very beginning to help the children become confident and fluent readers (the first time they learn). </a:t>
            </a:r>
          </a:p>
          <a:p>
            <a:pPr marL="0" indent="0">
              <a:buNone/>
            </a:pPr>
            <a:endParaRPr lang="en-GB" dirty="0">
              <a:latin typeface="Cavolini"/>
              <a:cs typeface="Cavolini"/>
            </a:endParaRPr>
          </a:p>
        </p:txBody>
      </p:sp>
      <p:pic>
        <p:nvPicPr>
          <p:cNvPr id="1026" name="Picture 2" descr="Little Wandle Letters and Sounds Revised 💙 (@LettersSounds) / Twitter">
            <a:extLst>
              <a:ext uri="{FF2B5EF4-FFF2-40B4-BE49-F238E27FC236}">
                <a16:creationId xmlns:a16="http://schemas.microsoft.com/office/drawing/2014/main" id="{A582BF0E-D426-4257-928F-AF037ADF6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679912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4200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Cavolini"/>
                <a:cs typeface="Cavolini"/>
              </a:rPr>
              <a:t>Why does it work? </a:t>
            </a:r>
            <a:br>
              <a:rPr lang="en-GB" dirty="0">
                <a:latin typeface="Cavolini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234" y="841917"/>
            <a:ext cx="8229600" cy="56894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dirty="0"/>
              <a:t>T</a:t>
            </a:r>
            <a:r>
              <a:rPr lang="en-GB" sz="2000" dirty="0">
                <a:latin typeface="Cavolini"/>
                <a:cs typeface="Cavolini"/>
              </a:rPr>
              <a:t>he systematic programme is organised by an in-school leader (Miss Ferdinand).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All staff teaching phonics have regular training and feedback on their teaching.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The children in Reception read and write for 20 minutes each day, currently in whole classes. 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All children on the phonics programme are assessed half-termly. </a:t>
            </a:r>
          </a:p>
          <a:p>
            <a:pPr marL="0" indent="0">
              <a:buNone/>
            </a:pPr>
            <a:endParaRPr lang="en-GB" sz="2000" b="1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A few children who need extra support to maintain progress work with an adult for 10 minutes to ensure that they do not fall behind their peers. </a:t>
            </a:r>
            <a:endParaRPr lang="en-GB" sz="2000" dirty="0">
              <a:latin typeface="Cavolini"/>
              <a:cs typeface="Cavolini"/>
            </a:endParaRPr>
          </a:p>
          <a:p>
            <a:endParaRPr lang="en-GB" dirty="0">
              <a:latin typeface="Cavolini"/>
              <a:cs typeface="Cavolini"/>
            </a:endParaRPr>
          </a:p>
        </p:txBody>
      </p:sp>
    </p:spTree>
    <p:extLst>
      <p:ext uri="{BB962C8B-B14F-4D97-AF65-F5344CB8AC3E}">
        <p14:creationId xmlns:p14="http://schemas.microsoft.com/office/powerpoint/2010/main" val="3473528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Cavolini"/>
                <a:cs typeface="Cavolini"/>
              </a:rPr>
              <a:t>Terminology </a:t>
            </a:r>
            <a:br>
              <a:rPr lang="en-GB" dirty="0">
                <a:latin typeface="Cavolini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234" y="841917"/>
            <a:ext cx="8229600" cy="56894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Phoneme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It is the smallest unit of speech distinguishing one word (or word element) from another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Grapheme 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Write the letter 't' this is a grapheme.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Digraph</a:t>
            </a:r>
            <a:r>
              <a:rPr lang="en-GB" sz="2000" dirty="0">
                <a:latin typeface="Cavolini"/>
                <a:cs typeface="Cavolini"/>
              </a:rPr>
              <a:t> 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Is two letters that combine together to correspond to one sound e.g. 'ch, sh, th, ng’.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Trigraph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Three letters are used to represent one sound. Trigraphs can consist of all consonants, a mixture of consonants and vowels and, in some cases, all vowels. E.g. igh, air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7733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Cavolini"/>
                <a:cs typeface="Cavolini"/>
              </a:rPr>
              <a:t>Terminology cont…. </a:t>
            </a:r>
            <a:br>
              <a:rPr lang="en-GB" dirty="0">
                <a:latin typeface="Cavolini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234" y="841917"/>
            <a:ext cx="8229600" cy="56894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Split vowel digraph 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A split digraph is when one sound splits the a, e, i, o, or u and the final e.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E.g. kite i-e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Blend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to decode words. With phonics blending, students fluently join together the individual sound 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e.g. j-a-m = jam, p-i-g = pig</a:t>
            </a:r>
          </a:p>
          <a:p>
            <a:pPr marL="0" indent="0">
              <a:buNone/>
            </a:pPr>
            <a:endParaRPr lang="en-GB" sz="2000" b="1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b="1" dirty="0">
                <a:latin typeface="Cavolini"/>
                <a:cs typeface="Cavolini"/>
              </a:rPr>
              <a:t>Segment</a:t>
            </a:r>
            <a:r>
              <a:rPr lang="en-GB" sz="2000" dirty="0">
                <a:latin typeface="Cavolini"/>
                <a:cs typeface="Cavolini"/>
              </a:rPr>
              <a:t> 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Means identifying the individual sounds in a word. Children should practice segmenting initial sounds and individual sounds in a word.</a:t>
            </a: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e.g. pin = p-i-n, cat = c-a-t</a:t>
            </a:r>
          </a:p>
        </p:txBody>
      </p:sp>
    </p:spTree>
    <p:extLst>
      <p:ext uri="{BB962C8B-B14F-4D97-AF65-F5344CB8AC3E}">
        <p14:creationId xmlns:p14="http://schemas.microsoft.com/office/powerpoint/2010/main" val="788664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>
                <a:latin typeface="Cavolini"/>
                <a:cs typeface="Cavolini"/>
              </a:rPr>
              <a:t>Progression</a:t>
            </a:r>
            <a:br>
              <a:rPr lang="en-GB" dirty="0">
                <a:latin typeface="Cavolini"/>
              </a:rPr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077112-6EB0-4BAF-9EA0-C74BC24DDF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1196752"/>
            <a:ext cx="3623881" cy="516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417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avolini"/>
                <a:cs typeface="Cavolini"/>
              </a:rPr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3230"/>
            <a:ext cx="8229600" cy="49294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</a:rPr>
              <a:t>There are lots of useful resources on our website, including these slides:</a:t>
            </a:r>
            <a:endParaRPr lang="en-US" dirty="0"/>
          </a:p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  <a:hlinkClick r:id="rId3"/>
              </a:rPr>
              <a:t>https://www.stchristophersacademy.org/</a:t>
            </a:r>
            <a:r>
              <a:rPr lang="en-GB" sz="2400" dirty="0">
                <a:latin typeface="Cavolini"/>
                <a:cs typeface="Cavolini"/>
              </a:rPr>
              <a:t>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</a:rPr>
              <a:t>Watch this video to show you how to correctly pronounce the letter sounds:</a:t>
            </a:r>
            <a:endParaRPr lang="en-GB" dirty="0"/>
          </a:p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  <a:hlinkClick r:id="rId4"/>
              </a:rPr>
              <a:t>https://www.littlewandlelettersandsounds.org.uk/resources/for-parents/</a:t>
            </a:r>
            <a:r>
              <a:rPr lang="en-GB" sz="2400" dirty="0">
                <a:latin typeface="Cavolini"/>
                <a:cs typeface="Cavolini"/>
              </a:rPr>
              <a:t> 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57834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volini"/>
                <a:cs typeface="Cavolini"/>
              </a:rPr>
              <a:t>Learning a new sound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745" y="1406887"/>
            <a:ext cx="8229600" cy="5176475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latin typeface="Cavolini"/>
                <a:cs typeface="Cavolini"/>
              </a:rPr>
              <a:t>The teacher will introduce 4 sounds a week with a review lesson on Friday. </a:t>
            </a:r>
          </a:p>
          <a:p>
            <a:pPr marL="0" indent="0">
              <a:buNone/>
            </a:pPr>
            <a:endParaRPr lang="en-GB" u="sng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Each sound that we teach to begin with has either a mnemonic (like the astronaut that you can see here) or a phrase like boing-boing for ‘oi’. This helps the children recognise and remember the graphemes. Every time we teach a new sound, we also read words during the phonics lesson that contain that new sound, so that the children practise what they have learned. </a:t>
            </a:r>
          </a:p>
          <a:p>
            <a:pPr marL="0" indent="0">
              <a:buNone/>
            </a:pPr>
            <a:endParaRPr lang="en-GB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We then go on to reading a sentence containing some of those words. We have displays in the classroom and on the tables to support the children throughout the day. </a:t>
            </a:r>
          </a:p>
        </p:txBody>
      </p:sp>
    </p:spTree>
    <p:extLst>
      <p:ext uri="{BB962C8B-B14F-4D97-AF65-F5344CB8AC3E}">
        <p14:creationId xmlns:p14="http://schemas.microsoft.com/office/powerpoint/2010/main" val="2441920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914" y="81636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Cavolini"/>
                <a:cs typeface="Cavolini"/>
              </a:rPr>
              <a:t>Blending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298"/>
            <a:ext cx="8229600" cy="48574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 dirty="0">
                <a:latin typeface="Cavolini"/>
                <a:cs typeface="Cavolini"/>
              </a:rPr>
              <a:t>After children have been taught a certain number of phonemes, they are taught to read these sounds in a word. This is called ‘blending.’</a:t>
            </a:r>
          </a:p>
          <a:p>
            <a:pPr marL="0" indent="0">
              <a:buNone/>
            </a:pPr>
            <a:endParaRPr lang="en-GB" sz="18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1800" dirty="0">
                <a:latin typeface="Cavolini"/>
                <a:cs typeface="Cavolini"/>
              </a:rPr>
              <a:t>Pupils in YR should be able to do this </a:t>
            </a:r>
            <a:r>
              <a:rPr lang="en-GB" sz="1800" u="sng" dirty="0">
                <a:latin typeface="Cavolini"/>
                <a:cs typeface="Cavolini"/>
              </a:rPr>
              <a:t>by Christmas</a:t>
            </a:r>
            <a:r>
              <a:rPr lang="en-GB" sz="1800" dirty="0">
                <a:latin typeface="Cavolini"/>
                <a:cs typeface="Cavolini"/>
              </a:rPr>
              <a:t> to be on track for the rest of the year.</a:t>
            </a:r>
          </a:p>
          <a:p>
            <a:pPr marL="0" indent="0">
              <a:buNone/>
            </a:pPr>
            <a:endParaRPr lang="en-GB" sz="18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1800" dirty="0">
                <a:latin typeface="Cavolini"/>
                <a:cs typeface="Cavolini"/>
              </a:rPr>
              <a:t>The next step is to blend the sounds like this:</a:t>
            </a:r>
          </a:p>
        </p:txBody>
      </p:sp>
      <p:sp>
        <p:nvSpPr>
          <p:cNvPr id="4" name="Rectangle 3"/>
          <p:cNvSpPr/>
          <p:nvPr/>
        </p:nvSpPr>
        <p:spPr>
          <a:xfrm>
            <a:off x="1187624" y="3646082"/>
            <a:ext cx="1584176" cy="12840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5" name="Rectangle 4"/>
          <p:cNvSpPr/>
          <p:nvPr/>
        </p:nvSpPr>
        <p:spPr>
          <a:xfrm>
            <a:off x="2771800" y="3646082"/>
            <a:ext cx="1413588" cy="12840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</a:p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185388" y="3651084"/>
            <a:ext cx="1178700" cy="12790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</a:p>
          <a:p>
            <a:pPr algn="ctr"/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A055B0F-9BC2-4ED4-A041-EB9F5B8007BB}"/>
              </a:ext>
            </a:extLst>
          </p:cNvPr>
          <p:cNvSpPr txBox="1">
            <a:spLocks/>
          </p:cNvSpPr>
          <p:nvPr/>
        </p:nvSpPr>
        <p:spPr>
          <a:xfrm>
            <a:off x="648370" y="5129808"/>
            <a:ext cx="8229600" cy="17281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latin typeface="Cavolini"/>
                <a:cs typeface="Cavolini"/>
              </a:rPr>
              <a:t>Say the word</a:t>
            </a:r>
          </a:p>
          <a:p>
            <a:r>
              <a:rPr lang="en-GB" sz="1800" dirty="0">
                <a:latin typeface="Cavolini"/>
                <a:cs typeface="Cavolini"/>
              </a:rPr>
              <a:t>Segment the sounds</a:t>
            </a:r>
          </a:p>
          <a:p>
            <a:r>
              <a:rPr lang="en-GB" sz="1800" dirty="0">
                <a:latin typeface="Cavolini"/>
                <a:cs typeface="Cavolini"/>
              </a:rPr>
              <a:t>Count the sounds</a:t>
            </a:r>
          </a:p>
          <a:p>
            <a:r>
              <a:rPr lang="en-GB" sz="1800" dirty="0">
                <a:latin typeface="Cavolini"/>
                <a:cs typeface="Cavolini"/>
              </a:rPr>
              <a:t>Write them down </a:t>
            </a:r>
          </a:p>
        </p:txBody>
      </p:sp>
    </p:spTree>
    <p:extLst>
      <p:ext uri="{BB962C8B-B14F-4D97-AF65-F5344CB8AC3E}">
        <p14:creationId xmlns:p14="http://schemas.microsoft.com/office/powerpoint/2010/main" val="3005071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avolini"/>
                <a:cs typeface="Cavolini"/>
              </a:rPr>
              <a:t>Reading 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170" y="1364999"/>
            <a:ext cx="822960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When children become confident at blending and can do so quickly and independently, they will begin to read stories and non-fiction books that match their current level of development. </a:t>
            </a:r>
          </a:p>
          <a:p>
            <a:pPr marL="0" indent="0">
              <a:buNone/>
            </a:pPr>
            <a:endParaRPr lang="en-GB" sz="2000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sz="2000" dirty="0">
                <a:latin typeface="Cavolini"/>
                <a:cs typeface="Cavolini"/>
              </a:rPr>
              <a:t>Children will complete two guided reading sessions with an adult.  </a:t>
            </a:r>
            <a:endParaRPr lang="en-GB" dirty="0">
              <a:cs typeface="Calibri"/>
            </a:endParaRPr>
          </a:p>
        </p:txBody>
      </p:sp>
      <p:pic>
        <p:nvPicPr>
          <p:cNvPr id="2050" name="Picture 2" descr="Big Cat Phonics for Little Wandle Letters and Sounds Revised - Tip, Sip,  Nap: Phase 2 from Summerfield Books">
            <a:extLst>
              <a:ext uri="{FF2B5EF4-FFF2-40B4-BE49-F238E27FC236}">
                <a16:creationId xmlns:a16="http://schemas.microsoft.com/office/drawing/2014/main" id="{1AEC7A9B-D13C-4313-8C15-0D569AE12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4838"/>
            <a:ext cx="1872208" cy="177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ig Cat Phonics for Little Wandle Letters and Sounds Revised – Tick Tock  and Mick | Independent Publishers Group">
            <a:extLst>
              <a:ext uri="{FF2B5EF4-FFF2-40B4-BE49-F238E27FC236}">
                <a16:creationId xmlns:a16="http://schemas.microsoft.com/office/drawing/2014/main" id="{43B2608F-2F26-4140-A899-F6861FDD3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821" y="4223215"/>
            <a:ext cx="1872208" cy="177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ittle Wandle Letters and Sounds Revised 💙 (@LettersSounds) / Twitter">
            <a:extLst>
              <a:ext uri="{FF2B5EF4-FFF2-40B4-BE49-F238E27FC236}">
                <a16:creationId xmlns:a16="http://schemas.microsoft.com/office/drawing/2014/main" id="{461B4B75-023C-4480-970C-1AFA62AA6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23215"/>
            <a:ext cx="1872209" cy="18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743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>
                <a:latin typeface="Cavolini"/>
                <a:cs typeface="Cavolini"/>
              </a:rPr>
              <a:t>How to help at home</a:t>
            </a:r>
            <a:br>
              <a:rPr lang="en-GB" dirty="0">
                <a:latin typeface="Cavolini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sz="2800" dirty="0">
                <a:latin typeface="Cavolini"/>
                <a:cs typeface="Cavolini"/>
              </a:rPr>
              <a:t>Play a simple word choice game. </a:t>
            </a:r>
          </a:p>
          <a:p>
            <a:r>
              <a:rPr lang="en-GB" sz="2800" dirty="0">
                <a:latin typeface="Cavolini"/>
                <a:cs typeface="Cavolini"/>
              </a:rPr>
              <a:t>Use an alphabet puzzle to practice and introduce phonic sounds. </a:t>
            </a:r>
          </a:p>
          <a:p>
            <a:r>
              <a:rPr lang="en-GB" sz="2800" dirty="0">
                <a:latin typeface="Cavolini"/>
                <a:cs typeface="Cavolini"/>
              </a:rPr>
              <a:t>When you read books "mess" up words. </a:t>
            </a:r>
          </a:p>
          <a:p>
            <a:r>
              <a:rPr lang="en-GB" sz="2800" dirty="0">
                <a:latin typeface="Cavolini"/>
                <a:cs typeface="Cavolini"/>
              </a:rPr>
              <a:t>Add a lot of simple rhyming games to your everyday life. </a:t>
            </a:r>
          </a:p>
          <a:p>
            <a:r>
              <a:rPr lang="en-GB" sz="2800" dirty="0">
                <a:latin typeface="Cavolini"/>
                <a:cs typeface="Cavolini"/>
              </a:rPr>
              <a:t>Recite tongue twisters. </a:t>
            </a:r>
          </a:p>
          <a:p>
            <a:r>
              <a:rPr lang="en-GB" sz="2800" dirty="0">
                <a:latin typeface="Cavolini"/>
                <a:cs typeface="Cavolini"/>
              </a:rPr>
              <a:t>Read as many stories to your child as you can.</a:t>
            </a:r>
          </a:p>
          <a:p>
            <a:r>
              <a:rPr lang="en-GB" sz="2800" dirty="0">
                <a:latin typeface="Cavolini"/>
                <a:cs typeface="Cavolini"/>
              </a:rPr>
              <a:t>Talk about the stories together.</a:t>
            </a:r>
          </a:p>
          <a:p>
            <a:r>
              <a:rPr lang="en-GB" sz="2800" dirty="0">
                <a:latin typeface="Cavolini"/>
                <a:cs typeface="Cavolini"/>
              </a:rPr>
              <a:t>Explain the meaning of new words. Most importantly though, show the fun that can be gained by listening to stories. </a:t>
            </a:r>
          </a:p>
          <a:p>
            <a:r>
              <a:rPr lang="en-GB" sz="2800" dirty="0">
                <a:latin typeface="Cavolini"/>
                <a:cs typeface="Cavolini"/>
              </a:rPr>
              <a:t>What you read to your child today, he/she will be able to read for themselves very soon!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Activities at home can last 5/10 minutes. </a:t>
            </a:r>
          </a:p>
        </p:txBody>
      </p:sp>
    </p:spTree>
    <p:extLst>
      <p:ext uri="{BB962C8B-B14F-4D97-AF65-F5344CB8AC3E}">
        <p14:creationId xmlns:p14="http://schemas.microsoft.com/office/powerpoint/2010/main" val="2748135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avolini"/>
                <a:cs typeface="Cavolini"/>
              </a:rPr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volini"/>
                <a:cs typeface="Cavolini"/>
              </a:rPr>
              <a:t>Any questions?</a:t>
            </a:r>
          </a:p>
          <a:p>
            <a:pPr marL="0" indent="0">
              <a:buNone/>
            </a:pPr>
            <a:endParaRPr lang="en-GB" dirty="0">
              <a:latin typeface="Cavolin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volini"/>
                <a:cs typeface="Calibri"/>
              </a:rPr>
              <a:t>Mrs Baldwin’s email address:</a:t>
            </a:r>
            <a:endParaRPr lang="en-GB" dirty="0">
              <a:latin typeface="Cavolini"/>
              <a:cs typeface="Cavolini"/>
            </a:endParaRPr>
          </a:p>
          <a:p>
            <a:pPr marL="0" indent="0">
              <a:buNone/>
            </a:pPr>
            <a:r>
              <a:rPr lang="en-GB" dirty="0">
                <a:latin typeface="Cavolini"/>
                <a:cs typeface="Cavolini"/>
                <a:hlinkClick r:id="rId3"/>
              </a:rPr>
              <a:t>rbaldwin@bestacaemies.org.uk</a:t>
            </a:r>
            <a:r>
              <a:rPr lang="en-GB" dirty="0">
                <a:latin typeface="Cavolini"/>
                <a:cs typeface="Cavolini"/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380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ee3ed7a-2f2c-4c61-962d-bcfb5a911136">
      <UserInfo>
        <DisplayName>Sarah Downey</DisplayName>
        <AccountId>70</AccountId>
        <AccountType/>
      </UserInfo>
      <UserInfo>
        <DisplayName>Toby Martlew</DisplayName>
        <AccountId>58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24372C7DC4904A98825F3B66CC0D5E" ma:contentTypeVersion="13" ma:contentTypeDescription="Create a new document." ma:contentTypeScope="" ma:versionID="778f0274fb9f0fafe99490dde945a4ac">
  <xsd:schema xmlns:xsd="http://www.w3.org/2001/XMLSchema" xmlns:xs="http://www.w3.org/2001/XMLSchema" xmlns:p="http://schemas.microsoft.com/office/2006/metadata/properties" xmlns:ns2="bb690908-69d4-40ce-add2-9e34bd7429d1" xmlns:ns3="dee3ed7a-2f2c-4c61-962d-bcfb5a911136" targetNamespace="http://schemas.microsoft.com/office/2006/metadata/properties" ma:root="true" ma:fieldsID="d615ece16e5f0c4b5f1ee57d52d29711" ns2:_="" ns3:_="">
    <xsd:import namespace="bb690908-69d4-40ce-add2-9e34bd7429d1"/>
    <xsd:import namespace="dee3ed7a-2f2c-4c61-962d-bcfb5a9111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690908-69d4-40ce-add2-9e34bd7429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e3ed7a-2f2c-4c61-962d-bcfb5a91113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542B91-4913-4085-B429-B536B4CF81B5}">
  <ds:schemaRefs>
    <ds:schemaRef ds:uri="dee3ed7a-2f2c-4c61-962d-bcfb5a911136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bb690908-69d4-40ce-add2-9e34bd7429d1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72AEAF3-CCAF-4102-BBD0-98145A6017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690908-69d4-40ce-add2-9e34bd7429d1"/>
    <ds:schemaRef ds:uri="dee3ed7a-2f2c-4c61-962d-bcfb5a91113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B36AFE9-8CF9-462F-833E-BC878080278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3998</TotalTime>
  <Words>937</Words>
  <Application>Microsoft Office PowerPoint</Application>
  <PresentationFormat>On-screen Show (4:3)</PresentationFormat>
  <Paragraphs>131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Cavolini</vt:lpstr>
      <vt:lpstr>Comic Sans MS</vt:lpstr>
      <vt:lpstr>Leelawadee</vt:lpstr>
      <vt:lpstr>Office Theme</vt:lpstr>
      <vt:lpstr>PowerPoint Presentation</vt:lpstr>
      <vt:lpstr>Workshop Aims</vt:lpstr>
      <vt:lpstr>PowerPoint Presentation</vt:lpstr>
      <vt:lpstr>PowerPoint Presentation</vt:lpstr>
      <vt:lpstr>Why does it work?  </vt:lpstr>
      <vt:lpstr>Terminology  </vt:lpstr>
      <vt:lpstr>Terminology cont….  </vt:lpstr>
      <vt:lpstr> Progression </vt:lpstr>
      <vt:lpstr>Resources</vt:lpstr>
      <vt:lpstr>Learning a new sound</vt:lpstr>
      <vt:lpstr>Blending</vt:lpstr>
      <vt:lpstr>Reading books</vt:lpstr>
      <vt:lpstr>How to help at home </vt:lpstr>
      <vt:lpstr>Questions</vt:lpstr>
    </vt:vector>
  </TitlesOfParts>
  <Company>ARK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l.thomas1</dc:creator>
  <cp:lastModifiedBy>Rowena  Baldwin (SCA)</cp:lastModifiedBy>
  <cp:revision>168</cp:revision>
  <cp:lastPrinted>2023-04-28T07:42:53Z</cp:lastPrinted>
  <dcterms:created xsi:type="dcterms:W3CDTF">2017-11-02T14:53:24Z</dcterms:created>
  <dcterms:modified xsi:type="dcterms:W3CDTF">2023-04-30T15:13:57Z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0x0101008524372C7DC4904A98825F3B66CC0D5E</vt:lpwstr>
  </property>
</Properties>
</file>